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7" r:id="rId2"/>
    <p:sldId id="258" r:id="rId3"/>
    <p:sldId id="259"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8B747B-4398-D54E-B4BC-F20D533574F4}" v="28" dt="2021-10-13T22:30:30.0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50" autoAdjust="0"/>
    <p:restoredTop sz="83710"/>
  </p:normalViewPr>
  <p:slideViewPr>
    <p:cSldViewPr snapToGrid="0">
      <p:cViewPr>
        <p:scale>
          <a:sx n="121" d="100"/>
          <a:sy n="121" d="100"/>
        </p:scale>
        <p:origin x="1440"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4208C0-8F77-4C4F-8486-6162C064E879}" type="datetimeFigureOut">
              <a:rPr lang="en-US" smtClean="0"/>
              <a:t>10/13/21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67A189-130B-984B-8A57-4FB94BA00F14}" type="slidenum">
              <a:rPr lang="en-US" smtClean="0"/>
              <a:t>‹#›</a:t>
            </a:fld>
            <a:endParaRPr lang="en-US"/>
          </a:p>
        </p:txBody>
      </p:sp>
    </p:spTree>
    <p:extLst>
      <p:ext uri="{BB962C8B-B14F-4D97-AF65-F5344CB8AC3E}">
        <p14:creationId xmlns:p14="http://schemas.microsoft.com/office/powerpoint/2010/main" val="2369734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10/11/21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10/11/21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10/11/21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tfhub.dev/" TargetMode="External"/><Relationship Id="rId2" Type="http://schemas.openxmlformats.org/officeDocument/2006/relationships/hyperlink" Target="https://colab.research.google.com/github/tensorflow/hub/blob/master/examples/colab/tf2_object_detection.ipynb"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0FAC-53F2-408F-923E-869E56646699}"/>
              </a:ext>
            </a:extLst>
          </p:cNvPr>
          <p:cNvSpPr>
            <a:spLocks noGrp="1"/>
          </p:cNvSpPr>
          <p:nvPr>
            <p:ph type="title"/>
          </p:nvPr>
        </p:nvSpPr>
        <p:spPr/>
        <p:txBody>
          <a:bodyPr>
            <a:normAutofit/>
          </a:bodyPr>
          <a:lstStyle/>
          <a:p>
            <a:pPr algn="ctr"/>
            <a:r>
              <a:rPr lang="en-US" sz="3200" dirty="0">
                <a:latin typeface="Arial"/>
                <a:cs typeface="Calibri Light"/>
              </a:rPr>
              <a:t>Deep Learning for Computer Vision</a:t>
            </a:r>
            <a:endParaRPr lang="en-US" sz="3200" dirty="0">
              <a:latin typeface="Arial"/>
              <a:cs typeface="Arial"/>
            </a:endParaRPr>
          </a:p>
        </p:txBody>
      </p:sp>
      <p:grpSp>
        <p:nvGrpSpPr>
          <p:cNvPr id="5" name="Group 4">
            <a:extLst>
              <a:ext uri="{FF2B5EF4-FFF2-40B4-BE49-F238E27FC236}">
                <a16:creationId xmlns:a16="http://schemas.microsoft.com/office/drawing/2014/main" id="{853CF85A-CCD6-A547-853A-C75BCEEA54BA}"/>
              </a:ext>
            </a:extLst>
          </p:cNvPr>
          <p:cNvGrpSpPr/>
          <p:nvPr/>
        </p:nvGrpSpPr>
        <p:grpSpPr>
          <a:xfrm>
            <a:off x="8297587" y="2965506"/>
            <a:ext cx="3908713" cy="3885977"/>
            <a:chOff x="7945288" y="2196934"/>
            <a:chExt cx="3908713" cy="3885977"/>
          </a:xfrm>
        </p:grpSpPr>
        <p:pic>
          <p:nvPicPr>
            <p:cNvPr id="2050" name="Picture 2">
              <a:extLst>
                <a:ext uri="{FF2B5EF4-FFF2-40B4-BE49-F238E27FC236}">
                  <a16:creationId xmlns:a16="http://schemas.microsoft.com/office/drawing/2014/main" id="{9565B56F-B993-E448-8868-5729FA74A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7863" y="2196934"/>
              <a:ext cx="3771065" cy="35474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144C9B6-E44C-B741-ACB1-540B2E857ED4}"/>
                </a:ext>
              </a:extLst>
            </p:cNvPr>
            <p:cNvSpPr txBox="1"/>
            <p:nvPr/>
          </p:nvSpPr>
          <p:spPr>
            <a:xfrm>
              <a:off x="7945288" y="5744357"/>
              <a:ext cx="3908713" cy="338554"/>
            </a:xfrm>
            <a:prstGeom prst="rect">
              <a:avLst/>
            </a:prstGeom>
            <a:noFill/>
          </p:spPr>
          <p:txBody>
            <a:bodyPr wrap="square" rtlCol="0">
              <a:spAutoFit/>
            </a:bodyPr>
            <a:lstStyle/>
            <a:p>
              <a:r>
                <a:rPr lang="en-US" sz="800" dirty="0"/>
                <a:t>Das, Arun, et al. "Distributed machine learning cloud teleophthalmology IoT for predicting AMD disease progression." </a:t>
              </a:r>
              <a:r>
                <a:rPr lang="en-US" sz="800" i="1" dirty="0"/>
                <a:t>Future Generation Computer Systems</a:t>
              </a:r>
              <a:r>
                <a:rPr lang="en-US" sz="800" dirty="0"/>
                <a:t> 93 (2019): 486-498.</a:t>
              </a:r>
            </a:p>
          </p:txBody>
        </p:sp>
      </p:grpSp>
      <p:grpSp>
        <p:nvGrpSpPr>
          <p:cNvPr id="8" name="Group 7">
            <a:extLst>
              <a:ext uri="{FF2B5EF4-FFF2-40B4-BE49-F238E27FC236}">
                <a16:creationId xmlns:a16="http://schemas.microsoft.com/office/drawing/2014/main" id="{42CD1329-3DBE-3444-853F-419256C8A0A5}"/>
              </a:ext>
            </a:extLst>
          </p:cNvPr>
          <p:cNvGrpSpPr/>
          <p:nvPr/>
        </p:nvGrpSpPr>
        <p:grpSpPr>
          <a:xfrm>
            <a:off x="0" y="2608759"/>
            <a:ext cx="3362916" cy="4260916"/>
            <a:chOff x="0" y="2234704"/>
            <a:chExt cx="3362916" cy="4260916"/>
          </a:xfrm>
        </p:grpSpPr>
        <p:pic>
          <p:nvPicPr>
            <p:cNvPr id="6" name="Picture 5">
              <a:extLst>
                <a:ext uri="{FF2B5EF4-FFF2-40B4-BE49-F238E27FC236}">
                  <a16:creationId xmlns:a16="http://schemas.microsoft.com/office/drawing/2014/main" id="{8D1B89D4-1720-BC43-AFBE-2C38B7FAA57A}"/>
                </a:ext>
              </a:extLst>
            </p:cNvPr>
            <p:cNvPicPr>
              <a:picLocks noChangeAspect="1"/>
            </p:cNvPicPr>
            <p:nvPr/>
          </p:nvPicPr>
          <p:blipFill>
            <a:blip r:embed="rId3"/>
            <a:stretch>
              <a:fillRect/>
            </a:stretch>
          </p:blipFill>
          <p:spPr>
            <a:xfrm>
              <a:off x="0" y="2234704"/>
              <a:ext cx="3294091" cy="4044043"/>
            </a:xfrm>
            <a:prstGeom prst="rect">
              <a:avLst/>
            </a:prstGeom>
          </p:spPr>
        </p:pic>
        <p:sp>
          <p:nvSpPr>
            <p:cNvPr id="7" name="TextBox 6">
              <a:extLst>
                <a:ext uri="{FF2B5EF4-FFF2-40B4-BE49-F238E27FC236}">
                  <a16:creationId xmlns:a16="http://schemas.microsoft.com/office/drawing/2014/main" id="{568EC809-2142-624D-A401-EC27D4FF09F2}"/>
                </a:ext>
              </a:extLst>
            </p:cNvPr>
            <p:cNvSpPr txBox="1"/>
            <p:nvPr/>
          </p:nvSpPr>
          <p:spPr>
            <a:xfrm>
              <a:off x="68825" y="6157066"/>
              <a:ext cx="3294091" cy="338554"/>
            </a:xfrm>
            <a:prstGeom prst="rect">
              <a:avLst/>
            </a:prstGeom>
            <a:noFill/>
          </p:spPr>
          <p:txBody>
            <a:bodyPr wrap="square" rtlCol="0">
              <a:spAutoFit/>
            </a:bodyPr>
            <a:lstStyle/>
            <a:p>
              <a:r>
                <a:rPr lang="en-US" sz="800" dirty="0" err="1"/>
                <a:t>Sahba</a:t>
              </a:r>
              <a:r>
                <a:rPr lang="en-US" sz="800" dirty="0"/>
                <a:t>, Amin, et al. "Image graph production by dense captioning." </a:t>
              </a:r>
              <a:r>
                <a:rPr lang="en-US" sz="800" i="1" dirty="0"/>
                <a:t>2018 World Automation Congress (WAC)</a:t>
              </a:r>
              <a:r>
                <a:rPr lang="en-US" sz="800" dirty="0"/>
                <a:t>. IEEE, 2018.</a:t>
              </a:r>
            </a:p>
          </p:txBody>
        </p:sp>
      </p:grpSp>
      <p:grpSp>
        <p:nvGrpSpPr>
          <p:cNvPr id="11" name="Group 10">
            <a:extLst>
              <a:ext uri="{FF2B5EF4-FFF2-40B4-BE49-F238E27FC236}">
                <a16:creationId xmlns:a16="http://schemas.microsoft.com/office/drawing/2014/main" id="{6E1CD700-710A-2B4C-9CA2-01E43D09730A}"/>
              </a:ext>
            </a:extLst>
          </p:cNvPr>
          <p:cNvGrpSpPr/>
          <p:nvPr/>
        </p:nvGrpSpPr>
        <p:grpSpPr>
          <a:xfrm>
            <a:off x="4032096" y="3710460"/>
            <a:ext cx="3668956" cy="3141023"/>
            <a:chOff x="3613482" y="2287738"/>
            <a:chExt cx="4359862" cy="3732513"/>
          </a:xfrm>
        </p:grpSpPr>
        <p:pic>
          <p:nvPicPr>
            <p:cNvPr id="9" name="Picture 8">
              <a:extLst>
                <a:ext uri="{FF2B5EF4-FFF2-40B4-BE49-F238E27FC236}">
                  <a16:creationId xmlns:a16="http://schemas.microsoft.com/office/drawing/2014/main" id="{472860F8-9912-8B4E-A0E9-26DE34A423D3}"/>
                </a:ext>
              </a:extLst>
            </p:cNvPr>
            <p:cNvPicPr>
              <a:picLocks noChangeAspect="1"/>
            </p:cNvPicPr>
            <p:nvPr/>
          </p:nvPicPr>
          <p:blipFill>
            <a:blip r:embed="rId4"/>
            <a:stretch>
              <a:fillRect/>
            </a:stretch>
          </p:blipFill>
          <p:spPr>
            <a:xfrm>
              <a:off x="3833884" y="2287738"/>
              <a:ext cx="3771065" cy="3393959"/>
            </a:xfrm>
            <a:prstGeom prst="rect">
              <a:avLst/>
            </a:prstGeom>
          </p:spPr>
        </p:pic>
        <p:sp>
          <p:nvSpPr>
            <p:cNvPr id="10" name="TextBox 9">
              <a:extLst>
                <a:ext uri="{FF2B5EF4-FFF2-40B4-BE49-F238E27FC236}">
                  <a16:creationId xmlns:a16="http://schemas.microsoft.com/office/drawing/2014/main" id="{D8DB964B-D949-D14D-81F2-62633578D367}"/>
                </a:ext>
              </a:extLst>
            </p:cNvPr>
            <p:cNvSpPr txBox="1"/>
            <p:nvPr/>
          </p:nvSpPr>
          <p:spPr>
            <a:xfrm>
              <a:off x="3613482" y="5681697"/>
              <a:ext cx="4359862" cy="338554"/>
            </a:xfrm>
            <a:prstGeom prst="rect">
              <a:avLst/>
            </a:prstGeom>
            <a:noFill/>
          </p:spPr>
          <p:txBody>
            <a:bodyPr wrap="square" rtlCol="0">
              <a:spAutoFit/>
            </a:bodyPr>
            <a:lstStyle/>
            <a:p>
              <a:r>
                <a:rPr lang="en-US" sz="800" dirty="0"/>
                <a:t>Das, Arun, et al. "Interpretable Self-Supervised Facial Micro-Expression Learning to Predict Cognitive State and Neurological Disorders." </a:t>
              </a:r>
              <a:r>
                <a:rPr lang="en-US" sz="800" i="1" dirty="0"/>
                <a:t>Proceedings of the AAAI Conference on AI</a:t>
              </a:r>
              <a:r>
                <a:rPr lang="en-US" sz="800" dirty="0"/>
                <a:t>. Vol. 35. No. 1. 2021.</a:t>
              </a:r>
            </a:p>
          </p:txBody>
        </p:sp>
      </p:grpSp>
      <p:pic>
        <p:nvPicPr>
          <p:cNvPr id="13" name="Picture 12">
            <a:extLst>
              <a:ext uri="{FF2B5EF4-FFF2-40B4-BE49-F238E27FC236}">
                <a16:creationId xmlns:a16="http://schemas.microsoft.com/office/drawing/2014/main" id="{878618E9-3C31-604A-B4A1-95A5893E47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8742" y="1535609"/>
            <a:ext cx="3810000" cy="2146300"/>
          </a:xfrm>
          <a:prstGeom prst="rect">
            <a:avLst/>
          </a:prstGeom>
          <a:ln w="28575">
            <a:solidFill>
              <a:schemeClr val="tx1"/>
            </a:solidFill>
          </a:ln>
        </p:spPr>
      </p:pic>
    </p:spTree>
    <p:extLst>
      <p:ext uri="{BB962C8B-B14F-4D97-AF65-F5344CB8AC3E}">
        <p14:creationId xmlns:p14="http://schemas.microsoft.com/office/powerpoint/2010/main" val="1776127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2B865-EBA2-D142-AF7D-0ECA2C6578F6}"/>
              </a:ext>
            </a:extLst>
          </p:cNvPr>
          <p:cNvSpPr>
            <a:spLocks noGrp="1"/>
          </p:cNvSpPr>
          <p:nvPr>
            <p:ph type="title"/>
          </p:nvPr>
        </p:nvSpPr>
        <p:spPr/>
        <p:txBody>
          <a:bodyPr/>
          <a:lstStyle/>
          <a:p>
            <a:r>
              <a:rPr lang="en-US" dirty="0"/>
              <a:t>Major Applications of DL for Computer Vision</a:t>
            </a:r>
          </a:p>
        </p:txBody>
      </p:sp>
      <p:pic>
        <p:nvPicPr>
          <p:cNvPr id="4" name="Picture 4" descr="Christoph Rieke on Twitter: &amp;quot;I recently uploaded my Master&amp;#39;s thesis &amp;quot;Deep  Learning for Instance Segmentation of Agricultural Fields&amp;quot;. See chapter  1.4. for a quick introduction to applications of DL in earth observation.">
            <a:extLst>
              <a:ext uri="{FF2B5EF4-FFF2-40B4-BE49-F238E27FC236}">
                <a16:creationId xmlns:a16="http://schemas.microsoft.com/office/drawing/2014/main" id="{B91AB923-60F7-104D-A4C7-655922A95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089" y="1702254"/>
            <a:ext cx="10303822" cy="4876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CD8533-1DD1-484C-9BCD-7787DF808A5D}"/>
              </a:ext>
            </a:extLst>
          </p:cNvPr>
          <p:cNvSpPr txBox="1"/>
          <p:nvPr/>
        </p:nvSpPr>
        <p:spPr>
          <a:xfrm>
            <a:off x="7790782" y="6590696"/>
            <a:ext cx="4389343" cy="338554"/>
          </a:xfrm>
          <a:prstGeom prst="rect">
            <a:avLst/>
          </a:prstGeom>
          <a:noFill/>
        </p:spPr>
        <p:txBody>
          <a:bodyPr wrap="none" rtlCol="0">
            <a:spAutoFit/>
          </a:bodyPr>
          <a:lstStyle/>
          <a:p>
            <a:r>
              <a:rPr lang="en-US" sz="800" dirty="0"/>
              <a:t>Christoph </a:t>
            </a:r>
            <a:r>
              <a:rPr lang="en-US" sz="800" dirty="0" err="1"/>
              <a:t>Reike</a:t>
            </a:r>
            <a:r>
              <a:rPr lang="en-US" sz="800" dirty="0"/>
              <a:t>, Deep Learning for Instance Segmentation of Agricultural Fields, Master thesis, 2017.</a:t>
            </a:r>
          </a:p>
          <a:p>
            <a:endParaRPr lang="en-US" sz="800" dirty="0"/>
          </a:p>
        </p:txBody>
      </p:sp>
    </p:spTree>
    <p:extLst>
      <p:ext uri="{BB962C8B-B14F-4D97-AF65-F5344CB8AC3E}">
        <p14:creationId xmlns:p14="http://schemas.microsoft.com/office/powerpoint/2010/main" val="3835571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C032-19A9-D040-BBFA-F4EBB078A267}"/>
              </a:ext>
            </a:extLst>
          </p:cNvPr>
          <p:cNvSpPr>
            <a:spLocks noGrp="1"/>
          </p:cNvSpPr>
          <p:nvPr>
            <p:ph type="title"/>
          </p:nvPr>
        </p:nvSpPr>
        <p:spPr/>
        <p:txBody>
          <a:bodyPr/>
          <a:lstStyle/>
          <a:p>
            <a:r>
              <a:rPr lang="en-US" dirty="0"/>
              <a:t>Huge Models, Lots of Parameters!</a:t>
            </a:r>
          </a:p>
        </p:txBody>
      </p:sp>
      <p:pic>
        <p:nvPicPr>
          <p:cNvPr id="5" name="Content Placeholder 4" descr="Chart, line chart&#10;&#10;Description automatically generated">
            <a:extLst>
              <a:ext uri="{FF2B5EF4-FFF2-40B4-BE49-F238E27FC236}">
                <a16:creationId xmlns:a16="http://schemas.microsoft.com/office/drawing/2014/main" id="{D26EB2F0-DBB5-D84A-9BFB-5A741C1B64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35832"/>
            <a:ext cx="7459436" cy="4351338"/>
          </a:xfrm>
        </p:spPr>
      </p:pic>
      <p:sp>
        <p:nvSpPr>
          <p:cNvPr id="9" name="TextBox 8">
            <a:extLst>
              <a:ext uri="{FF2B5EF4-FFF2-40B4-BE49-F238E27FC236}">
                <a16:creationId xmlns:a16="http://schemas.microsoft.com/office/drawing/2014/main" id="{222A55E6-D715-7743-ACBD-A755C394FC63}"/>
              </a:ext>
            </a:extLst>
          </p:cNvPr>
          <p:cNvSpPr txBox="1"/>
          <p:nvPr/>
        </p:nvSpPr>
        <p:spPr>
          <a:xfrm>
            <a:off x="6684580" y="2249214"/>
            <a:ext cx="718466" cy="369332"/>
          </a:xfrm>
          <a:prstGeom prst="rect">
            <a:avLst/>
          </a:prstGeom>
          <a:noFill/>
        </p:spPr>
        <p:txBody>
          <a:bodyPr wrap="none" rtlCol="0">
            <a:spAutoFit/>
          </a:bodyPr>
          <a:lstStyle/>
          <a:p>
            <a:r>
              <a:rPr lang="en-US" dirty="0"/>
              <a:t>1.84B</a:t>
            </a:r>
          </a:p>
        </p:txBody>
      </p:sp>
      <p:sp>
        <p:nvSpPr>
          <p:cNvPr id="10" name="TextBox 9">
            <a:extLst>
              <a:ext uri="{FF2B5EF4-FFF2-40B4-BE49-F238E27FC236}">
                <a16:creationId xmlns:a16="http://schemas.microsoft.com/office/drawing/2014/main" id="{3E3DAFD1-C453-954C-B498-B21F49CD076D}"/>
              </a:ext>
            </a:extLst>
          </p:cNvPr>
          <p:cNvSpPr txBox="1"/>
          <p:nvPr/>
        </p:nvSpPr>
        <p:spPr>
          <a:xfrm>
            <a:off x="7491108" y="2154621"/>
            <a:ext cx="718466" cy="369332"/>
          </a:xfrm>
          <a:prstGeom prst="rect">
            <a:avLst/>
          </a:prstGeom>
          <a:noFill/>
        </p:spPr>
        <p:txBody>
          <a:bodyPr wrap="none" rtlCol="0">
            <a:spAutoFit/>
          </a:bodyPr>
          <a:lstStyle/>
          <a:p>
            <a:r>
              <a:rPr lang="en-US" dirty="0"/>
              <a:t>2.44B</a:t>
            </a:r>
          </a:p>
        </p:txBody>
      </p:sp>
      <p:sp>
        <p:nvSpPr>
          <p:cNvPr id="11" name="TextBox 10">
            <a:extLst>
              <a:ext uri="{FF2B5EF4-FFF2-40B4-BE49-F238E27FC236}">
                <a16:creationId xmlns:a16="http://schemas.microsoft.com/office/drawing/2014/main" id="{856FA9E5-7DB5-EB4B-8A30-E2C36BFB968B}"/>
              </a:ext>
            </a:extLst>
          </p:cNvPr>
          <p:cNvSpPr txBox="1"/>
          <p:nvPr/>
        </p:nvSpPr>
        <p:spPr>
          <a:xfrm>
            <a:off x="5482053" y="2523953"/>
            <a:ext cx="615874" cy="369332"/>
          </a:xfrm>
          <a:prstGeom prst="rect">
            <a:avLst/>
          </a:prstGeom>
          <a:noFill/>
        </p:spPr>
        <p:txBody>
          <a:bodyPr wrap="none" rtlCol="0">
            <a:spAutoFit/>
          </a:bodyPr>
          <a:lstStyle/>
          <a:p>
            <a:r>
              <a:rPr lang="en-US" dirty="0"/>
              <a:t>66M</a:t>
            </a:r>
          </a:p>
        </p:txBody>
      </p:sp>
      <p:sp>
        <p:nvSpPr>
          <p:cNvPr id="12" name="TextBox 11">
            <a:extLst>
              <a:ext uri="{FF2B5EF4-FFF2-40B4-BE49-F238E27FC236}">
                <a16:creationId xmlns:a16="http://schemas.microsoft.com/office/drawing/2014/main" id="{52EDCDB3-BA3C-F845-B189-9AE654A6C6C3}"/>
              </a:ext>
            </a:extLst>
          </p:cNvPr>
          <p:cNvSpPr txBox="1"/>
          <p:nvPr/>
        </p:nvSpPr>
        <p:spPr>
          <a:xfrm>
            <a:off x="4567918" y="2708619"/>
            <a:ext cx="732893" cy="369332"/>
          </a:xfrm>
          <a:prstGeom prst="rect">
            <a:avLst/>
          </a:prstGeom>
          <a:noFill/>
        </p:spPr>
        <p:txBody>
          <a:bodyPr wrap="none" rtlCol="0">
            <a:spAutoFit/>
          </a:bodyPr>
          <a:lstStyle/>
          <a:p>
            <a:r>
              <a:rPr lang="en-US" dirty="0"/>
              <a:t>377M</a:t>
            </a:r>
          </a:p>
        </p:txBody>
      </p:sp>
      <p:sp>
        <p:nvSpPr>
          <p:cNvPr id="13" name="TextBox 12">
            <a:extLst>
              <a:ext uri="{FF2B5EF4-FFF2-40B4-BE49-F238E27FC236}">
                <a16:creationId xmlns:a16="http://schemas.microsoft.com/office/drawing/2014/main" id="{58DBACC4-A30E-9341-8C92-850A911B5A48}"/>
              </a:ext>
            </a:extLst>
          </p:cNvPr>
          <p:cNvSpPr txBox="1"/>
          <p:nvPr/>
        </p:nvSpPr>
        <p:spPr>
          <a:xfrm>
            <a:off x="4992874" y="2523953"/>
            <a:ext cx="615874" cy="369332"/>
          </a:xfrm>
          <a:prstGeom prst="rect">
            <a:avLst/>
          </a:prstGeom>
          <a:noFill/>
        </p:spPr>
        <p:txBody>
          <a:bodyPr wrap="none" rtlCol="0">
            <a:spAutoFit/>
          </a:bodyPr>
          <a:lstStyle/>
          <a:p>
            <a:r>
              <a:rPr lang="en-US" dirty="0"/>
              <a:t>30M</a:t>
            </a:r>
          </a:p>
        </p:txBody>
      </p:sp>
      <p:sp>
        <p:nvSpPr>
          <p:cNvPr id="15" name="TextBox 14">
            <a:extLst>
              <a:ext uri="{FF2B5EF4-FFF2-40B4-BE49-F238E27FC236}">
                <a16:creationId xmlns:a16="http://schemas.microsoft.com/office/drawing/2014/main" id="{76387527-25C8-AD4E-9F35-95ABF3DA4E72}"/>
              </a:ext>
            </a:extLst>
          </p:cNvPr>
          <p:cNvSpPr txBox="1"/>
          <p:nvPr/>
        </p:nvSpPr>
        <p:spPr>
          <a:xfrm>
            <a:off x="2596055" y="3613666"/>
            <a:ext cx="615874" cy="369332"/>
          </a:xfrm>
          <a:prstGeom prst="rect">
            <a:avLst/>
          </a:prstGeom>
          <a:noFill/>
        </p:spPr>
        <p:txBody>
          <a:bodyPr wrap="none" rtlCol="0">
            <a:spAutoFit/>
          </a:bodyPr>
          <a:lstStyle/>
          <a:p>
            <a:r>
              <a:rPr lang="en-US" dirty="0"/>
              <a:t>60M</a:t>
            </a:r>
          </a:p>
        </p:txBody>
      </p:sp>
      <p:sp>
        <p:nvSpPr>
          <p:cNvPr id="16" name="TextBox 15">
            <a:extLst>
              <a:ext uri="{FF2B5EF4-FFF2-40B4-BE49-F238E27FC236}">
                <a16:creationId xmlns:a16="http://schemas.microsoft.com/office/drawing/2014/main" id="{FD3C02BD-F76B-B042-B5EC-83CFE8BB59EB}"/>
              </a:ext>
            </a:extLst>
          </p:cNvPr>
          <p:cNvSpPr txBox="1"/>
          <p:nvPr/>
        </p:nvSpPr>
        <p:spPr>
          <a:xfrm>
            <a:off x="8478878" y="2035832"/>
            <a:ext cx="3388187" cy="2031325"/>
          </a:xfrm>
          <a:prstGeom prst="rect">
            <a:avLst/>
          </a:prstGeom>
          <a:noFill/>
        </p:spPr>
        <p:txBody>
          <a:bodyPr wrap="square" rtlCol="0">
            <a:spAutoFit/>
          </a:bodyPr>
          <a:lstStyle/>
          <a:p>
            <a:r>
              <a:rPr lang="en-US" dirty="0"/>
              <a:t>It is not feasible anymore to train large neural networks with the amount of compute most of us have access to. It might take many days or weeks to train large neural networks with millions or billions of parameters.  </a:t>
            </a:r>
          </a:p>
        </p:txBody>
      </p:sp>
      <p:sp>
        <p:nvSpPr>
          <p:cNvPr id="17" name="TextBox 16">
            <a:extLst>
              <a:ext uri="{FF2B5EF4-FFF2-40B4-BE49-F238E27FC236}">
                <a16:creationId xmlns:a16="http://schemas.microsoft.com/office/drawing/2014/main" id="{AE72FB84-CFF4-2D43-BB8D-F20E4B94C7CA}"/>
              </a:ext>
            </a:extLst>
          </p:cNvPr>
          <p:cNvSpPr txBox="1"/>
          <p:nvPr/>
        </p:nvSpPr>
        <p:spPr>
          <a:xfrm>
            <a:off x="3069494" y="6204072"/>
            <a:ext cx="3038011" cy="215444"/>
          </a:xfrm>
          <a:prstGeom prst="rect">
            <a:avLst/>
          </a:prstGeom>
          <a:noFill/>
        </p:spPr>
        <p:txBody>
          <a:bodyPr wrap="none" rtlCol="0">
            <a:spAutoFit/>
          </a:bodyPr>
          <a:lstStyle/>
          <a:p>
            <a:r>
              <a:rPr lang="en-US" sz="800" dirty="0"/>
              <a:t>https://</a:t>
            </a:r>
            <a:r>
              <a:rPr lang="en-US" sz="800" dirty="0" err="1"/>
              <a:t>paperswithcode.com</a:t>
            </a:r>
            <a:r>
              <a:rPr lang="en-US" sz="800" dirty="0"/>
              <a:t>/</a:t>
            </a:r>
            <a:r>
              <a:rPr lang="en-US" sz="800" dirty="0" err="1"/>
              <a:t>sota</a:t>
            </a:r>
            <a:r>
              <a:rPr lang="en-US" sz="800" dirty="0"/>
              <a:t>/image-classification-on-</a:t>
            </a:r>
            <a:r>
              <a:rPr lang="en-US" sz="800" dirty="0" err="1"/>
              <a:t>imagenet</a:t>
            </a:r>
            <a:endParaRPr lang="en-US" sz="800" dirty="0"/>
          </a:p>
        </p:txBody>
      </p:sp>
    </p:spTree>
    <p:extLst>
      <p:ext uri="{BB962C8B-B14F-4D97-AF65-F5344CB8AC3E}">
        <p14:creationId xmlns:p14="http://schemas.microsoft.com/office/powerpoint/2010/main" val="2512567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25BF-7846-DA42-9376-2FAB90A9DC12}"/>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88F0ADE2-24C3-D048-95EA-FB69A473DE70}"/>
              </a:ext>
            </a:extLst>
          </p:cNvPr>
          <p:cNvSpPr>
            <a:spLocks noGrp="1"/>
          </p:cNvSpPr>
          <p:nvPr>
            <p:ph idx="1"/>
          </p:nvPr>
        </p:nvSpPr>
        <p:spPr/>
        <p:txBody>
          <a:bodyPr>
            <a:normAutofit/>
          </a:bodyPr>
          <a:lstStyle/>
          <a:p>
            <a:pPr marL="0" indent="0">
              <a:buNone/>
            </a:pPr>
            <a:r>
              <a:rPr lang="en-US" sz="1800" dirty="0">
                <a:latin typeface="Arial" panose="020B0604020202020204" pitchFamily="34" charset="0"/>
                <a:cs typeface="Arial" panose="020B0604020202020204" pitchFamily="34" charset="0"/>
              </a:rPr>
              <a:t>Transfer Learning is a way to transfer the representations learned by a neural network on one domain of data to another. By doing so, we enable the neural network to start optimization from a good set of weights which are already tuned to produce good accuracy for the initial problem for which it was trained. If we name the initial task Task-A and the new task Task-B, the goal of transfer learning is to train a model to be good at Task-B while starting the model with the parameters trained during Task-A. For example, a CNN trained on ImageNet dataset to classify between 1000 different classes can be used to further improve the accuracy of a new model to predict flowers in Task-B.</a:t>
            </a:r>
          </a:p>
          <a:p>
            <a:pPr marL="0" indent="0">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4779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74C2-5409-7E41-B84F-819ECE93C0A2}"/>
              </a:ext>
            </a:extLst>
          </p:cNvPr>
          <p:cNvSpPr>
            <a:spLocks noGrp="1"/>
          </p:cNvSpPr>
          <p:nvPr>
            <p:ph type="title"/>
          </p:nvPr>
        </p:nvSpPr>
        <p:spPr/>
        <p:txBody>
          <a:bodyPr/>
          <a:lstStyle/>
          <a:p>
            <a:r>
              <a:rPr lang="en-US" dirty="0"/>
              <a:t>When does transfer learning work?</a:t>
            </a:r>
          </a:p>
        </p:txBody>
      </p:sp>
      <p:sp>
        <p:nvSpPr>
          <p:cNvPr id="3" name="Content Placeholder 2">
            <a:extLst>
              <a:ext uri="{FF2B5EF4-FFF2-40B4-BE49-F238E27FC236}">
                <a16:creationId xmlns:a16="http://schemas.microsoft.com/office/drawing/2014/main" id="{FDBE2CBA-0530-D244-98B1-63EE4F82D805}"/>
              </a:ext>
            </a:extLst>
          </p:cNvPr>
          <p:cNvSpPr>
            <a:spLocks noGrp="1"/>
          </p:cNvSpPr>
          <p:nvPr>
            <p:ph idx="1"/>
          </p:nvPr>
        </p:nvSpPr>
        <p:spPr/>
        <p:txBody>
          <a:bodyPr>
            <a:normAutofit/>
          </a:bodyPr>
          <a:lstStyle/>
          <a:p>
            <a:pPr fontAlgn="auto"/>
            <a:r>
              <a:rPr lang="en-US" sz="1800" dirty="0">
                <a:latin typeface="Arial" panose="020B0604020202020204" pitchFamily="34" charset="0"/>
                <a:cs typeface="Arial" panose="020B0604020202020204" pitchFamily="34" charset="0"/>
              </a:rPr>
              <a:t>Your old task A (Inception + ImageNet) and new task B (Flower dataset) should have the same input types; in this case Images.</a:t>
            </a:r>
          </a:p>
          <a:p>
            <a:pPr fontAlgn="auto"/>
            <a:r>
              <a:rPr lang="en-US" sz="1800" dirty="0">
                <a:latin typeface="Arial" panose="020B0604020202020204" pitchFamily="34" charset="0"/>
                <a:cs typeface="Arial" panose="020B0604020202020204" pitchFamily="34" charset="0"/>
              </a:rPr>
              <a:t>You have a lot of data for task A and less for task B; in this case, millions of images for task A and 10,000 for task B.</a:t>
            </a:r>
          </a:p>
          <a:p>
            <a:pPr fontAlgn="auto"/>
            <a:r>
              <a:rPr lang="en-US" sz="1800" dirty="0">
                <a:latin typeface="Arial" panose="020B0604020202020204" pitchFamily="34" charset="0"/>
                <a:cs typeface="Arial" panose="020B0604020202020204" pitchFamily="34" charset="0"/>
              </a:rPr>
              <a:t>You have the intuition that features learned in the lower layers (low-level features) of task A might help in task B.</a:t>
            </a:r>
          </a:p>
          <a:p>
            <a:endParaRPr lang="en-US" sz="18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468BA82-5619-6A4E-A9B7-8C2E2E64877E}"/>
              </a:ext>
            </a:extLst>
          </p:cNvPr>
          <p:cNvSpPr txBox="1"/>
          <p:nvPr/>
        </p:nvSpPr>
        <p:spPr>
          <a:xfrm>
            <a:off x="8440652" y="6642556"/>
            <a:ext cx="3751348" cy="215444"/>
          </a:xfrm>
          <a:prstGeom prst="rect">
            <a:avLst/>
          </a:prstGeom>
          <a:noFill/>
        </p:spPr>
        <p:txBody>
          <a:bodyPr wrap="none" rtlCol="0">
            <a:spAutoFit/>
          </a:bodyPr>
          <a:lstStyle/>
          <a:p>
            <a:r>
              <a:rPr lang="en-US" sz="800" dirty="0"/>
              <a:t>https://</a:t>
            </a:r>
            <a:r>
              <a:rPr lang="en-US" sz="800" dirty="0" err="1"/>
              <a:t>www.linkedin.com</a:t>
            </a:r>
            <a:r>
              <a:rPr lang="en-US" sz="800" dirty="0"/>
              <a:t>/pulse/transfer-learning-fine-tuning-lets-discuss-</a:t>
            </a:r>
            <a:r>
              <a:rPr lang="en-US" sz="800" dirty="0" err="1"/>
              <a:t>arun</a:t>
            </a:r>
            <a:r>
              <a:rPr lang="en-US" sz="800" dirty="0"/>
              <a:t>-das/</a:t>
            </a:r>
          </a:p>
        </p:txBody>
      </p:sp>
    </p:spTree>
    <p:extLst>
      <p:ext uri="{BB962C8B-B14F-4D97-AF65-F5344CB8AC3E}">
        <p14:creationId xmlns:p14="http://schemas.microsoft.com/office/powerpoint/2010/main" val="2987474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F4130-5365-6145-85D7-9E481E949ECB}"/>
              </a:ext>
            </a:extLst>
          </p:cNvPr>
          <p:cNvSpPr>
            <a:spLocks noGrp="1"/>
          </p:cNvSpPr>
          <p:nvPr>
            <p:ph type="title"/>
          </p:nvPr>
        </p:nvSpPr>
        <p:spPr/>
        <p:txBody>
          <a:bodyPr/>
          <a:lstStyle/>
          <a:p>
            <a:r>
              <a:rPr lang="en-US" dirty="0"/>
              <a:t>How many layers to transfer (what parameters to transfer) ?</a:t>
            </a:r>
          </a:p>
        </p:txBody>
      </p:sp>
      <p:sp>
        <p:nvSpPr>
          <p:cNvPr id="3" name="Content Placeholder 2">
            <a:extLst>
              <a:ext uri="{FF2B5EF4-FFF2-40B4-BE49-F238E27FC236}">
                <a16:creationId xmlns:a16="http://schemas.microsoft.com/office/drawing/2014/main" id="{3F803859-D0FB-F040-9B5B-931ACAC8FCD2}"/>
              </a:ext>
            </a:extLst>
          </p:cNvPr>
          <p:cNvSpPr>
            <a:spLocks noGrp="1"/>
          </p:cNvSpPr>
          <p:nvPr>
            <p:ph idx="1"/>
          </p:nvPr>
        </p:nvSpPr>
        <p:spPr/>
        <p:txBody>
          <a:bodyPr>
            <a:normAutofit/>
          </a:bodyPr>
          <a:lstStyle/>
          <a:p>
            <a:pPr marL="0" indent="0" fontAlgn="auto">
              <a:buNone/>
            </a:pPr>
            <a:r>
              <a:rPr lang="en-US" sz="1800" dirty="0">
                <a:latin typeface="Arial" panose="020B0604020202020204" pitchFamily="34" charset="0"/>
                <a:cs typeface="Arial" panose="020B0604020202020204" pitchFamily="34" charset="0"/>
              </a:rPr>
              <a:t>Tough question! I would start by looking at the datasets for both task A and task B and ask the following questions:</a:t>
            </a:r>
          </a:p>
          <a:p>
            <a:pPr fontAlgn="auto"/>
            <a:r>
              <a:rPr lang="en-US" sz="1800" dirty="0">
                <a:latin typeface="Arial" panose="020B0604020202020204" pitchFamily="34" charset="0"/>
                <a:cs typeface="Arial" panose="020B0604020202020204" pitchFamily="34" charset="0"/>
              </a:rPr>
              <a:t>Are data for task A and task B similar, at least to us (humans)?</a:t>
            </a:r>
          </a:p>
          <a:p>
            <a:pPr fontAlgn="auto"/>
            <a:r>
              <a:rPr lang="en-US" sz="1800" dirty="0">
                <a:latin typeface="Arial" panose="020B0604020202020204" pitchFamily="34" charset="0"/>
                <a:cs typeface="Arial" panose="020B0604020202020204" pitchFamily="34" charset="0"/>
              </a:rPr>
              <a:t>Are there, visually, enough features that the two datasets share or could share?</a:t>
            </a:r>
          </a:p>
          <a:p>
            <a:pPr marL="0" indent="0" fontAlgn="auto">
              <a:buNone/>
            </a:pPr>
            <a:r>
              <a:rPr lang="en-US" sz="1800" dirty="0">
                <a:latin typeface="Arial" panose="020B0604020202020204" pitchFamily="34" charset="0"/>
                <a:cs typeface="Arial" panose="020B0604020202020204" pitchFamily="34" charset="0"/>
              </a:rPr>
              <a:t>If the answers to this question is somewhere in the range of - "</a:t>
            </a:r>
            <a:r>
              <a:rPr lang="en-US" sz="1800" i="1" dirty="0">
                <a:latin typeface="Arial" panose="020B0604020202020204" pitchFamily="34" charset="0"/>
                <a:cs typeface="Arial" panose="020B0604020202020204" pitchFamily="34" charset="0"/>
              </a:rPr>
              <a:t>The datasets share a lot in common, the many categories in dataset A could really help in learning representations from dataset B</a:t>
            </a:r>
            <a:r>
              <a:rPr lang="en-US" sz="1800" dirty="0">
                <a:latin typeface="Arial" panose="020B0604020202020204" pitchFamily="34" charset="0"/>
                <a:cs typeface="Arial" panose="020B0604020202020204" pitchFamily="34" charset="0"/>
              </a:rPr>
              <a:t>" or "</a:t>
            </a:r>
            <a:r>
              <a:rPr lang="en-US" sz="1800" i="1" dirty="0">
                <a:latin typeface="Arial" panose="020B0604020202020204" pitchFamily="34" charset="0"/>
                <a:cs typeface="Arial" panose="020B0604020202020204" pitchFamily="34" charset="0"/>
              </a:rPr>
              <a:t>The dataset A already have a lot of images and intuitively it should give good result for dataset B</a:t>
            </a:r>
            <a:r>
              <a:rPr lang="en-US" sz="1800" dirty="0">
                <a:latin typeface="Arial" panose="020B0604020202020204" pitchFamily="34" charset="0"/>
                <a:cs typeface="Arial" panose="020B0604020202020204" pitchFamily="34" charset="0"/>
              </a:rPr>
              <a:t>", then do a technique called “Fine Tuning”, else do transfer learning on the entire network. </a:t>
            </a:r>
          </a:p>
          <a:p>
            <a:pPr marL="0" indent="0" fontAlgn="auto">
              <a:buNone/>
            </a:pPr>
            <a:r>
              <a:rPr lang="en-US" sz="1800" dirty="0">
                <a:latin typeface="Arial" panose="020B0604020202020204" pitchFamily="34" charset="0"/>
                <a:cs typeface="Arial" panose="020B0604020202020204" pitchFamily="34" charset="0"/>
              </a:rPr>
              <a:t>“Fine Tuning”, generally, is when we freeze the weights of all the layers of the pre-trained neural networks (on dataset A) except the penultimate layer and train the neural network on dataset B, just to learn the representations on the penultimate layer. We usually replace the last (</a:t>
            </a:r>
            <a:r>
              <a:rPr lang="en-US" sz="1800" dirty="0" err="1">
                <a:latin typeface="Arial" panose="020B0604020202020204" pitchFamily="34" charset="0"/>
                <a:cs typeface="Arial" panose="020B0604020202020204" pitchFamily="34" charset="0"/>
              </a:rPr>
              <a:t>softmax</a:t>
            </a:r>
            <a:r>
              <a:rPr lang="en-US" sz="1800" dirty="0">
                <a:latin typeface="Arial" panose="020B0604020202020204" pitchFamily="34" charset="0"/>
                <a:cs typeface="Arial" panose="020B0604020202020204" pitchFamily="34" charset="0"/>
              </a:rPr>
              <a:t>) layer with another one of our choice (depending on the number of outputs we need for the new problem, so in our case say we have data for 10 different cars, we should replace the last </a:t>
            </a:r>
            <a:r>
              <a:rPr lang="en-US" sz="1800" dirty="0" err="1">
                <a:latin typeface="Arial" panose="020B0604020202020204" pitchFamily="34" charset="0"/>
                <a:cs typeface="Arial" panose="020B0604020202020204" pitchFamily="34" charset="0"/>
              </a:rPr>
              <a:t>softmax</a:t>
            </a:r>
            <a:r>
              <a:rPr lang="en-US" sz="1800" dirty="0">
                <a:latin typeface="Arial" panose="020B0604020202020204" pitchFamily="34" charset="0"/>
                <a:cs typeface="Arial" panose="020B0604020202020204" pitchFamily="34" charset="0"/>
              </a:rPr>
              <a:t> layers with a 10 node </a:t>
            </a:r>
            <a:r>
              <a:rPr lang="en-US" sz="1800" dirty="0" err="1">
                <a:latin typeface="Arial" panose="020B0604020202020204" pitchFamily="34" charset="0"/>
                <a:cs typeface="Arial" panose="020B0604020202020204" pitchFamily="34" charset="0"/>
              </a:rPr>
              <a:t>softmax</a:t>
            </a:r>
            <a:r>
              <a:rPr lang="en-US" sz="1800" dirty="0">
                <a:latin typeface="Arial" panose="020B0604020202020204" pitchFamily="34" charset="0"/>
                <a:cs typeface="Arial" panose="020B0604020202020204" pitchFamily="34" charset="0"/>
              </a:rPr>
              <a:t> layer).</a:t>
            </a:r>
          </a:p>
        </p:txBody>
      </p:sp>
    </p:spTree>
    <p:extLst>
      <p:ext uri="{BB962C8B-B14F-4D97-AF65-F5344CB8AC3E}">
        <p14:creationId xmlns:p14="http://schemas.microsoft.com/office/powerpoint/2010/main" val="495733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3AC8A-1FE8-5141-B921-B3697AA6F230}"/>
              </a:ext>
            </a:extLst>
          </p:cNvPr>
          <p:cNvSpPr>
            <a:spLocks noGrp="1"/>
          </p:cNvSpPr>
          <p:nvPr>
            <p:ph type="title"/>
          </p:nvPr>
        </p:nvSpPr>
        <p:spPr/>
        <p:txBody>
          <a:bodyPr/>
          <a:lstStyle/>
          <a:p>
            <a:r>
              <a:rPr lang="en-US" dirty="0"/>
              <a:t>General Steps for Transfer Learning</a:t>
            </a:r>
          </a:p>
        </p:txBody>
      </p:sp>
      <p:sp>
        <p:nvSpPr>
          <p:cNvPr id="3" name="Content Placeholder 2">
            <a:extLst>
              <a:ext uri="{FF2B5EF4-FFF2-40B4-BE49-F238E27FC236}">
                <a16:creationId xmlns:a16="http://schemas.microsoft.com/office/drawing/2014/main" id="{4C73C710-2062-B946-8901-64878D9D045C}"/>
              </a:ext>
            </a:extLst>
          </p:cNvPr>
          <p:cNvSpPr>
            <a:spLocks noGrp="1"/>
          </p:cNvSpPr>
          <p:nvPr>
            <p:ph idx="1"/>
          </p:nvPr>
        </p:nvSpPr>
        <p:spPr/>
        <p:txBody>
          <a:bodyPr>
            <a:normAutofit/>
          </a:bodyPr>
          <a:lstStyle/>
          <a:p>
            <a:pPr marL="0" indent="0" fontAlgn="auto">
              <a:buNone/>
            </a:pPr>
            <a:r>
              <a:rPr lang="en-US" sz="1800" dirty="0">
                <a:latin typeface="Arial" panose="020B0604020202020204" pitchFamily="34" charset="0"/>
                <a:cs typeface="Arial" panose="020B0604020202020204" pitchFamily="34" charset="0"/>
              </a:rPr>
              <a:t>The general steps are: (1) take Inception trained on ImageNet, (2) freeze all layers but the penultimate layer (3) replace the last layer and (4) train the penultimate and </a:t>
            </a:r>
            <a:r>
              <a:rPr lang="en-US" sz="1800" dirty="0" err="1">
                <a:latin typeface="Arial" panose="020B0604020202020204" pitchFamily="34" charset="0"/>
                <a:cs typeface="Arial" panose="020B0604020202020204" pitchFamily="34" charset="0"/>
              </a:rPr>
              <a:t>softmax</a:t>
            </a:r>
            <a:r>
              <a:rPr lang="en-US" sz="1800" dirty="0">
                <a:latin typeface="Arial" panose="020B0604020202020204" pitchFamily="34" charset="0"/>
                <a:cs typeface="Arial" panose="020B0604020202020204" pitchFamily="34" charset="0"/>
              </a:rPr>
              <a:t> layer on car dataset to learn about car features. </a:t>
            </a:r>
          </a:p>
          <a:p>
            <a:pPr marL="0" indent="0" fontAlgn="auto">
              <a:buNone/>
            </a:pPr>
            <a:r>
              <a:rPr lang="en-US" sz="1800" dirty="0">
                <a:latin typeface="Arial" panose="020B0604020202020204" pitchFamily="34" charset="0"/>
                <a:cs typeface="Arial" panose="020B0604020202020204" pitchFamily="34" charset="0"/>
              </a:rPr>
              <a:t>Fine Tuning works well because the network already learned so much about edges, curves and objects from the ImageNet dataset (from millions of images) and can relate them to the newer dataset. If the network did not learn during Fine Tuning, you might want to 'unfreeze' some more layers. Say freeze all layers except the last 3 layers and train again. See how the networks behaves and reiterate. You could also try to initialize the network with the pre-trained weights and train the whole network again without freezing any layers. This is what we often mean when we say 'transfer learning' - initializing the whole network with pre-trained weights and training the whole network again on the new dataset.</a:t>
            </a:r>
          </a:p>
        </p:txBody>
      </p:sp>
    </p:spTree>
    <p:extLst>
      <p:ext uri="{BB962C8B-B14F-4D97-AF65-F5344CB8AC3E}">
        <p14:creationId xmlns:p14="http://schemas.microsoft.com/office/powerpoint/2010/main" val="3309157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50BFA-BA66-394E-B80F-AF745649331C}"/>
              </a:ext>
            </a:extLst>
          </p:cNvPr>
          <p:cNvSpPr>
            <a:spLocks noGrp="1"/>
          </p:cNvSpPr>
          <p:nvPr>
            <p:ph type="title"/>
          </p:nvPr>
        </p:nvSpPr>
        <p:spPr/>
        <p:txBody>
          <a:bodyPr/>
          <a:lstStyle/>
          <a:p>
            <a:r>
              <a:rPr lang="en-US" dirty="0"/>
              <a:t>State-of-the-Art CNN Model Examples</a:t>
            </a:r>
          </a:p>
        </p:txBody>
      </p:sp>
      <p:sp>
        <p:nvSpPr>
          <p:cNvPr id="3" name="Content Placeholder 2">
            <a:extLst>
              <a:ext uri="{FF2B5EF4-FFF2-40B4-BE49-F238E27FC236}">
                <a16:creationId xmlns:a16="http://schemas.microsoft.com/office/drawing/2014/main" id="{50AB679E-45B5-A447-A2D2-A3F039D1BA0C}"/>
              </a:ext>
            </a:extLst>
          </p:cNvPr>
          <p:cNvSpPr>
            <a:spLocks noGrp="1"/>
          </p:cNvSpPr>
          <p:nvPr>
            <p:ph idx="1"/>
          </p:nvPr>
        </p:nvSpPr>
        <p:spPr/>
        <p:txBody>
          <a:bodyPr/>
          <a:lstStyle/>
          <a:p>
            <a:r>
              <a:rPr lang="en-US" dirty="0"/>
              <a:t>Object Detection: </a:t>
            </a:r>
            <a:r>
              <a:rPr lang="en-US" dirty="0" err="1"/>
              <a:t>CenterNet</a:t>
            </a:r>
            <a:r>
              <a:rPr lang="en-US" dirty="0"/>
              <a:t> HourGlass104 </a:t>
            </a:r>
          </a:p>
          <a:p>
            <a:pPr lvl="1"/>
            <a:r>
              <a:rPr lang="en-US" dirty="0">
                <a:hlinkClick r:id="rId2"/>
              </a:rPr>
              <a:t>https://colab.research.google.com/github/tensorflow/hub/blob/master/examples/colab/tf2_object_detection.ipynb</a:t>
            </a:r>
            <a:endParaRPr lang="en-US" dirty="0"/>
          </a:p>
          <a:p>
            <a:r>
              <a:rPr lang="en-US" dirty="0"/>
              <a:t>Explore more at </a:t>
            </a:r>
            <a:r>
              <a:rPr lang="en-US" dirty="0" err="1"/>
              <a:t>Tensorflow</a:t>
            </a:r>
            <a:r>
              <a:rPr lang="en-US" dirty="0"/>
              <a:t> Hub: </a:t>
            </a:r>
            <a:r>
              <a:rPr lang="en-US" dirty="0">
                <a:hlinkClick r:id="rId3"/>
              </a:rPr>
              <a:t>https://tfhub.dev/</a:t>
            </a:r>
            <a:endParaRPr lang="en-US" dirty="0"/>
          </a:p>
          <a:p>
            <a:endParaRPr lang="en-US" dirty="0"/>
          </a:p>
          <a:p>
            <a:pPr marL="0" indent="0">
              <a:buNone/>
            </a:pPr>
            <a:endParaRPr lang="en-US" dirty="0"/>
          </a:p>
        </p:txBody>
      </p:sp>
    </p:spTree>
    <p:extLst>
      <p:ext uri="{BB962C8B-B14F-4D97-AF65-F5344CB8AC3E}">
        <p14:creationId xmlns:p14="http://schemas.microsoft.com/office/powerpoint/2010/main" val="25729995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2808</TotalTime>
  <Words>911</Words>
  <Application>Microsoft Macintosh PowerPoint</Application>
  <PresentationFormat>Widescreen</PresentationFormat>
  <Paragraphs>35</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Deep Learning for Computer Vision</vt:lpstr>
      <vt:lpstr>Major Applications of DL for Computer Vision</vt:lpstr>
      <vt:lpstr>Huge Models, Lots of Parameters!</vt:lpstr>
      <vt:lpstr>Transfer Learning</vt:lpstr>
      <vt:lpstr>When does transfer learning work?</vt:lpstr>
      <vt:lpstr>How many layers to transfer (what parameters to transfer) ?</vt:lpstr>
      <vt:lpstr>General Steps for Transfer Learning</vt:lpstr>
      <vt:lpstr>State-of-the-Art CNN Model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Arun Das</cp:lastModifiedBy>
  <cp:revision>843</cp:revision>
  <dcterms:created xsi:type="dcterms:W3CDTF">2021-08-10T15:57:39Z</dcterms:created>
  <dcterms:modified xsi:type="dcterms:W3CDTF">2021-10-13T23:02:07Z</dcterms:modified>
</cp:coreProperties>
</file>